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7" r:id="rId7"/>
    <p:sldId id="276" r:id="rId8"/>
    <p:sldId id="275" r:id="rId9"/>
    <p:sldId id="274" r:id="rId10"/>
    <p:sldId id="273" r:id="rId11"/>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27AB4EAC-15D4-4FC5-B3A1-FE17D2850645}" type="datetimeFigureOut">
              <a:rPr lang="es-CL" smtClean="0"/>
              <a:t>31-03-2015</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B0CC3325-459F-416B-A249-FF3DACE673AD}" type="slidenum">
              <a:rPr lang="es-CL" smtClean="0"/>
              <a:t>‹Nº›</a:t>
            </a:fld>
            <a:endParaRPr lang="es-CL" dirty="0"/>
          </a:p>
        </p:txBody>
      </p:sp>
    </p:spTree>
    <p:extLst>
      <p:ext uri="{BB962C8B-B14F-4D97-AF65-F5344CB8AC3E}">
        <p14:creationId xmlns:p14="http://schemas.microsoft.com/office/powerpoint/2010/main" val="3978985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27AB4EAC-15D4-4FC5-B3A1-FE17D2850645}" type="datetimeFigureOut">
              <a:rPr lang="es-CL" smtClean="0"/>
              <a:t>31-03-2015</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B0CC3325-459F-416B-A249-FF3DACE673AD}" type="slidenum">
              <a:rPr lang="es-CL" smtClean="0"/>
              <a:t>‹Nº›</a:t>
            </a:fld>
            <a:endParaRPr lang="es-CL" dirty="0"/>
          </a:p>
        </p:txBody>
      </p:sp>
    </p:spTree>
    <p:extLst>
      <p:ext uri="{BB962C8B-B14F-4D97-AF65-F5344CB8AC3E}">
        <p14:creationId xmlns:p14="http://schemas.microsoft.com/office/powerpoint/2010/main" val="2046221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27AB4EAC-15D4-4FC5-B3A1-FE17D2850645}" type="datetimeFigureOut">
              <a:rPr lang="es-CL" smtClean="0"/>
              <a:t>31-03-2015</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B0CC3325-459F-416B-A249-FF3DACE673AD}" type="slidenum">
              <a:rPr lang="es-CL" smtClean="0"/>
              <a:t>‹Nº›</a:t>
            </a:fld>
            <a:endParaRPr lang="es-CL" dirty="0"/>
          </a:p>
        </p:txBody>
      </p:sp>
    </p:spTree>
    <p:extLst>
      <p:ext uri="{BB962C8B-B14F-4D97-AF65-F5344CB8AC3E}">
        <p14:creationId xmlns:p14="http://schemas.microsoft.com/office/powerpoint/2010/main" val="9626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27AB4EAC-15D4-4FC5-B3A1-FE17D2850645}" type="datetimeFigureOut">
              <a:rPr lang="es-CL" smtClean="0"/>
              <a:t>31-03-2015</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B0CC3325-459F-416B-A249-FF3DACE673AD}" type="slidenum">
              <a:rPr lang="es-CL" smtClean="0"/>
              <a:t>‹Nº›</a:t>
            </a:fld>
            <a:endParaRPr lang="es-CL" dirty="0"/>
          </a:p>
        </p:txBody>
      </p:sp>
    </p:spTree>
    <p:extLst>
      <p:ext uri="{BB962C8B-B14F-4D97-AF65-F5344CB8AC3E}">
        <p14:creationId xmlns:p14="http://schemas.microsoft.com/office/powerpoint/2010/main" val="4184286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7AB4EAC-15D4-4FC5-B3A1-FE17D2850645}" type="datetimeFigureOut">
              <a:rPr lang="es-CL" smtClean="0"/>
              <a:t>31-03-2015</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B0CC3325-459F-416B-A249-FF3DACE673AD}" type="slidenum">
              <a:rPr lang="es-CL" smtClean="0"/>
              <a:t>‹Nº›</a:t>
            </a:fld>
            <a:endParaRPr lang="es-CL" dirty="0"/>
          </a:p>
        </p:txBody>
      </p:sp>
    </p:spTree>
    <p:extLst>
      <p:ext uri="{BB962C8B-B14F-4D97-AF65-F5344CB8AC3E}">
        <p14:creationId xmlns:p14="http://schemas.microsoft.com/office/powerpoint/2010/main" val="1180798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27AB4EAC-15D4-4FC5-B3A1-FE17D2850645}" type="datetimeFigureOut">
              <a:rPr lang="es-CL" smtClean="0"/>
              <a:t>31-03-2015</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B0CC3325-459F-416B-A249-FF3DACE673AD}" type="slidenum">
              <a:rPr lang="es-CL" smtClean="0"/>
              <a:t>‹Nº›</a:t>
            </a:fld>
            <a:endParaRPr lang="es-CL" dirty="0"/>
          </a:p>
        </p:txBody>
      </p:sp>
    </p:spTree>
    <p:extLst>
      <p:ext uri="{BB962C8B-B14F-4D97-AF65-F5344CB8AC3E}">
        <p14:creationId xmlns:p14="http://schemas.microsoft.com/office/powerpoint/2010/main" val="218124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27AB4EAC-15D4-4FC5-B3A1-FE17D2850645}" type="datetimeFigureOut">
              <a:rPr lang="es-CL" smtClean="0"/>
              <a:t>31-03-2015</a:t>
            </a:fld>
            <a:endParaRPr lang="es-CL" dirty="0"/>
          </a:p>
        </p:txBody>
      </p:sp>
      <p:sp>
        <p:nvSpPr>
          <p:cNvPr id="8" name="7 Marcador de pie de página"/>
          <p:cNvSpPr>
            <a:spLocks noGrp="1"/>
          </p:cNvSpPr>
          <p:nvPr>
            <p:ph type="ftr" sz="quarter" idx="11"/>
          </p:nvPr>
        </p:nvSpPr>
        <p:spPr/>
        <p:txBody>
          <a:bodyPr/>
          <a:lstStyle/>
          <a:p>
            <a:endParaRPr lang="es-CL" dirty="0"/>
          </a:p>
        </p:txBody>
      </p:sp>
      <p:sp>
        <p:nvSpPr>
          <p:cNvPr id="9" name="8 Marcador de número de diapositiva"/>
          <p:cNvSpPr>
            <a:spLocks noGrp="1"/>
          </p:cNvSpPr>
          <p:nvPr>
            <p:ph type="sldNum" sz="quarter" idx="12"/>
          </p:nvPr>
        </p:nvSpPr>
        <p:spPr/>
        <p:txBody>
          <a:bodyPr/>
          <a:lstStyle/>
          <a:p>
            <a:fld id="{B0CC3325-459F-416B-A249-FF3DACE673AD}" type="slidenum">
              <a:rPr lang="es-CL" smtClean="0"/>
              <a:t>‹Nº›</a:t>
            </a:fld>
            <a:endParaRPr lang="es-CL" dirty="0"/>
          </a:p>
        </p:txBody>
      </p:sp>
    </p:spTree>
    <p:extLst>
      <p:ext uri="{BB962C8B-B14F-4D97-AF65-F5344CB8AC3E}">
        <p14:creationId xmlns:p14="http://schemas.microsoft.com/office/powerpoint/2010/main" val="101400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7AB4EAC-15D4-4FC5-B3A1-FE17D2850645}" type="datetimeFigureOut">
              <a:rPr lang="es-CL" smtClean="0"/>
              <a:t>31-03-2015</a:t>
            </a:fld>
            <a:endParaRPr lang="es-CL" dirty="0"/>
          </a:p>
        </p:txBody>
      </p:sp>
      <p:sp>
        <p:nvSpPr>
          <p:cNvPr id="4" name="3 Marcador de pie de página"/>
          <p:cNvSpPr>
            <a:spLocks noGrp="1"/>
          </p:cNvSpPr>
          <p:nvPr>
            <p:ph type="ftr" sz="quarter" idx="11"/>
          </p:nvPr>
        </p:nvSpPr>
        <p:spPr/>
        <p:txBody>
          <a:bodyPr/>
          <a:lstStyle/>
          <a:p>
            <a:endParaRPr lang="es-CL" dirty="0"/>
          </a:p>
        </p:txBody>
      </p:sp>
      <p:sp>
        <p:nvSpPr>
          <p:cNvPr id="5" name="4 Marcador de número de diapositiva"/>
          <p:cNvSpPr>
            <a:spLocks noGrp="1"/>
          </p:cNvSpPr>
          <p:nvPr>
            <p:ph type="sldNum" sz="quarter" idx="12"/>
          </p:nvPr>
        </p:nvSpPr>
        <p:spPr/>
        <p:txBody>
          <a:bodyPr/>
          <a:lstStyle/>
          <a:p>
            <a:fld id="{B0CC3325-459F-416B-A249-FF3DACE673AD}" type="slidenum">
              <a:rPr lang="es-CL" smtClean="0"/>
              <a:t>‹Nº›</a:t>
            </a:fld>
            <a:endParaRPr lang="es-CL" dirty="0"/>
          </a:p>
        </p:txBody>
      </p:sp>
    </p:spTree>
    <p:extLst>
      <p:ext uri="{BB962C8B-B14F-4D97-AF65-F5344CB8AC3E}">
        <p14:creationId xmlns:p14="http://schemas.microsoft.com/office/powerpoint/2010/main" val="83972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7AB4EAC-15D4-4FC5-B3A1-FE17D2850645}" type="datetimeFigureOut">
              <a:rPr lang="es-CL" smtClean="0"/>
              <a:t>31-03-2015</a:t>
            </a:fld>
            <a:endParaRPr lang="es-CL" dirty="0"/>
          </a:p>
        </p:txBody>
      </p:sp>
      <p:sp>
        <p:nvSpPr>
          <p:cNvPr id="3" name="2 Marcador de pie de página"/>
          <p:cNvSpPr>
            <a:spLocks noGrp="1"/>
          </p:cNvSpPr>
          <p:nvPr>
            <p:ph type="ftr" sz="quarter" idx="11"/>
          </p:nvPr>
        </p:nvSpPr>
        <p:spPr/>
        <p:txBody>
          <a:bodyPr/>
          <a:lstStyle/>
          <a:p>
            <a:endParaRPr lang="es-CL" dirty="0"/>
          </a:p>
        </p:txBody>
      </p:sp>
      <p:sp>
        <p:nvSpPr>
          <p:cNvPr id="4" name="3 Marcador de número de diapositiva"/>
          <p:cNvSpPr>
            <a:spLocks noGrp="1"/>
          </p:cNvSpPr>
          <p:nvPr>
            <p:ph type="sldNum" sz="quarter" idx="12"/>
          </p:nvPr>
        </p:nvSpPr>
        <p:spPr/>
        <p:txBody>
          <a:bodyPr/>
          <a:lstStyle/>
          <a:p>
            <a:fld id="{B0CC3325-459F-416B-A249-FF3DACE673AD}" type="slidenum">
              <a:rPr lang="es-CL" smtClean="0"/>
              <a:t>‹Nº›</a:t>
            </a:fld>
            <a:endParaRPr lang="es-CL" dirty="0"/>
          </a:p>
        </p:txBody>
      </p:sp>
    </p:spTree>
    <p:extLst>
      <p:ext uri="{BB962C8B-B14F-4D97-AF65-F5344CB8AC3E}">
        <p14:creationId xmlns:p14="http://schemas.microsoft.com/office/powerpoint/2010/main" val="2683282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7AB4EAC-15D4-4FC5-B3A1-FE17D2850645}" type="datetimeFigureOut">
              <a:rPr lang="es-CL" smtClean="0"/>
              <a:t>31-03-2015</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B0CC3325-459F-416B-A249-FF3DACE673AD}" type="slidenum">
              <a:rPr lang="es-CL" smtClean="0"/>
              <a:t>‹Nº›</a:t>
            </a:fld>
            <a:endParaRPr lang="es-CL" dirty="0"/>
          </a:p>
        </p:txBody>
      </p:sp>
    </p:spTree>
    <p:extLst>
      <p:ext uri="{BB962C8B-B14F-4D97-AF65-F5344CB8AC3E}">
        <p14:creationId xmlns:p14="http://schemas.microsoft.com/office/powerpoint/2010/main" val="388217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7AB4EAC-15D4-4FC5-B3A1-FE17D2850645}" type="datetimeFigureOut">
              <a:rPr lang="es-CL" smtClean="0"/>
              <a:t>31-03-2015</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B0CC3325-459F-416B-A249-FF3DACE673AD}" type="slidenum">
              <a:rPr lang="es-CL" smtClean="0"/>
              <a:t>‹Nº›</a:t>
            </a:fld>
            <a:endParaRPr lang="es-CL" dirty="0"/>
          </a:p>
        </p:txBody>
      </p:sp>
    </p:spTree>
    <p:extLst>
      <p:ext uri="{BB962C8B-B14F-4D97-AF65-F5344CB8AC3E}">
        <p14:creationId xmlns:p14="http://schemas.microsoft.com/office/powerpoint/2010/main" val="5657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AB4EAC-15D4-4FC5-B3A1-FE17D2850645}" type="datetimeFigureOut">
              <a:rPr lang="es-CL" smtClean="0"/>
              <a:t>31-03-2015</a:t>
            </a:fld>
            <a:endParaRPr lang="es-CL"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CC3325-459F-416B-A249-FF3DACE673AD}" type="slidenum">
              <a:rPr lang="es-CL" smtClean="0"/>
              <a:t>‹Nº›</a:t>
            </a:fld>
            <a:endParaRPr lang="es-CL" dirty="0"/>
          </a:p>
        </p:txBody>
      </p:sp>
    </p:spTree>
    <p:extLst>
      <p:ext uri="{BB962C8B-B14F-4D97-AF65-F5344CB8AC3E}">
        <p14:creationId xmlns:p14="http://schemas.microsoft.com/office/powerpoint/2010/main" val="1097490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s-CL" dirty="0" smtClean="0">
                <a:latin typeface="Times New Roman" pitchFamily="18" charset="0"/>
                <a:cs typeface="Times New Roman" pitchFamily="18" charset="0"/>
              </a:rPr>
              <a:t>RIESGOS MINEROS</a:t>
            </a:r>
            <a:endParaRPr lang="es-CL" dirty="0">
              <a:latin typeface="Times New Roman" pitchFamily="18" charset="0"/>
              <a:cs typeface="Times New Roman" pitchFamily="18" charset="0"/>
            </a:endParaRPr>
          </a:p>
        </p:txBody>
      </p:sp>
      <p:sp>
        <p:nvSpPr>
          <p:cNvPr id="3" name="2 Subtítulo"/>
          <p:cNvSpPr>
            <a:spLocks noGrp="1"/>
          </p:cNvSpPr>
          <p:nvPr>
            <p:ph type="subTitle" idx="1"/>
          </p:nvPr>
        </p:nvSpPr>
        <p:spPr/>
        <p:style>
          <a:lnRef idx="3">
            <a:schemeClr val="lt1"/>
          </a:lnRef>
          <a:fillRef idx="1">
            <a:schemeClr val="accent1"/>
          </a:fillRef>
          <a:effectRef idx="1">
            <a:schemeClr val="accent1"/>
          </a:effectRef>
          <a:fontRef idx="minor">
            <a:schemeClr val="lt1"/>
          </a:fontRef>
        </p:style>
        <p:txBody>
          <a:bodyPr/>
          <a:lstStyle/>
          <a:p>
            <a:endParaRPr lang="es-CL" dirty="0" smtClean="0"/>
          </a:p>
          <a:p>
            <a:r>
              <a:rPr lang="es-CL" dirty="0" smtClean="0">
                <a:solidFill>
                  <a:srgbClr val="FF0000"/>
                </a:solidFill>
              </a:rPr>
              <a:t>TNS en MINAS</a:t>
            </a:r>
            <a:endParaRPr lang="es-CL" dirty="0">
              <a:solidFill>
                <a:srgbClr val="FF0000"/>
              </a:solidFill>
            </a:endParaRPr>
          </a:p>
        </p:txBody>
      </p:sp>
    </p:spTree>
    <p:extLst>
      <p:ext uri="{BB962C8B-B14F-4D97-AF65-F5344CB8AC3E}">
        <p14:creationId xmlns:p14="http://schemas.microsoft.com/office/powerpoint/2010/main" val="3172076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908720"/>
            <a:ext cx="9144000" cy="5949280"/>
          </a:xfrm>
        </p:spPr>
        <p:txBody>
          <a:bodyPr>
            <a:normAutofit fontScale="70000" lnSpcReduction="20000"/>
          </a:bodyPr>
          <a:lstStyle/>
          <a:p>
            <a:endParaRPr lang="es-CL" dirty="0"/>
          </a:p>
          <a:p>
            <a:r>
              <a:rPr lang="es-CL" sz="3400" dirty="0">
                <a:latin typeface="Times New Roman" pitchFamily="18" charset="0"/>
                <a:cs typeface="Times New Roman" pitchFamily="18" charset="0"/>
              </a:rPr>
              <a:t>Para definir la probabilidad y consecuencia asociada a un incidente, se utilizan como referencia los resultados históricos del área a la cual pertenece el proceso.</a:t>
            </a:r>
          </a:p>
          <a:p>
            <a:r>
              <a:rPr lang="es-CL" sz="3400" dirty="0" smtClean="0">
                <a:latin typeface="Times New Roman" pitchFamily="18" charset="0"/>
                <a:cs typeface="Times New Roman" pitchFamily="18" charset="0"/>
              </a:rPr>
              <a:t>La </a:t>
            </a:r>
            <a:r>
              <a:rPr lang="es-CL" sz="3400" dirty="0">
                <a:latin typeface="Times New Roman" pitchFamily="18" charset="0"/>
                <a:cs typeface="Times New Roman" pitchFamily="18" charset="0"/>
              </a:rPr>
              <a:t>Magnitud del Riesgo, MR, para evaluar los riesgos de accidente, resulta del producto entre la Probabilidad (P) y la Consecuencia (C).</a:t>
            </a:r>
            <a:r>
              <a:rPr lang="es-CL" sz="3400" b="1" dirty="0">
                <a:latin typeface="Times New Roman" pitchFamily="18" charset="0"/>
                <a:cs typeface="Times New Roman" pitchFamily="18" charset="0"/>
              </a:rPr>
              <a:t>OBTENCIONDE LA MAGNITUD DEL RIESGO (MR)</a:t>
            </a:r>
            <a:endParaRPr lang="es-CL" sz="3400" dirty="0">
              <a:latin typeface="Times New Roman" pitchFamily="18" charset="0"/>
              <a:cs typeface="Times New Roman" pitchFamily="18" charset="0"/>
            </a:endParaRPr>
          </a:p>
          <a:p>
            <a:r>
              <a:rPr lang="es-CL" sz="3400" dirty="0" smtClean="0">
                <a:latin typeface="Times New Roman" pitchFamily="18" charset="0"/>
                <a:cs typeface="Times New Roman" pitchFamily="18" charset="0"/>
              </a:rPr>
              <a:t>CLASIFICACION </a:t>
            </a:r>
            <a:r>
              <a:rPr lang="es-CL" sz="3400" dirty="0">
                <a:latin typeface="Times New Roman" pitchFamily="18" charset="0"/>
                <a:cs typeface="Times New Roman" pitchFamily="18" charset="0"/>
              </a:rPr>
              <a:t>MR = P x C</a:t>
            </a:r>
          </a:p>
          <a:p>
            <a:r>
              <a:rPr lang="es-CL" sz="3400" dirty="0" smtClean="0">
                <a:latin typeface="Times New Roman" pitchFamily="18" charset="0"/>
                <a:cs typeface="Times New Roman" pitchFamily="18" charset="0"/>
              </a:rPr>
              <a:t>INTOLERABLE </a:t>
            </a:r>
            <a:r>
              <a:rPr lang="es-CL" sz="3400" dirty="0">
                <a:latin typeface="Times New Roman" pitchFamily="18" charset="0"/>
                <a:cs typeface="Times New Roman" pitchFamily="18" charset="0"/>
              </a:rPr>
              <a:t>32 a 64</a:t>
            </a:r>
          </a:p>
          <a:p>
            <a:r>
              <a:rPr lang="es-CL" sz="3400" dirty="0" smtClean="0">
                <a:latin typeface="Times New Roman" pitchFamily="18" charset="0"/>
                <a:cs typeface="Times New Roman" pitchFamily="18" charset="0"/>
              </a:rPr>
              <a:t>MODERADO </a:t>
            </a:r>
            <a:r>
              <a:rPr lang="es-CL" sz="3400" dirty="0">
                <a:latin typeface="Times New Roman" pitchFamily="18" charset="0"/>
                <a:cs typeface="Times New Roman" pitchFamily="18" charset="0"/>
              </a:rPr>
              <a:t>8 a 16</a:t>
            </a:r>
          </a:p>
          <a:p>
            <a:r>
              <a:rPr lang="es-CL" sz="3400" dirty="0" smtClean="0">
                <a:latin typeface="Times New Roman" pitchFamily="18" charset="0"/>
                <a:cs typeface="Times New Roman" pitchFamily="18" charset="0"/>
              </a:rPr>
              <a:t>TOLERABLE </a:t>
            </a:r>
            <a:r>
              <a:rPr lang="es-CL" sz="3400" dirty="0">
                <a:latin typeface="Times New Roman" pitchFamily="18" charset="0"/>
                <a:cs typeface="Times New Roman" pitchFamily="18" charset="0"/>
              </a:rPr>
              <a:t>1 a 4</a:t>
            </a:r>
          </a:p>
          <a:p>
            <a:r>
              <a:rPr lang="es-CL" sz="3400" dirty="0">
                <a:latin typeface="Times New Roman" pitchFamily="18" charset="0"/>
                <a:cs typeface="Times New Roman" pitchFamily="18" charset="0"/>
              </a:rPr>
              <a:t>Para efectos de la acción que se lleva a cabo sobre los riesgos, se han definido como intolerables todos aquellos con puntuación MR = 32 a 64 </a:t>
            </a:r>
          </a:p>
          <a:p>
            <a:r>
              <a:rPr lang="es-CL" sz="3400" dirty="0">
                <a:latin typeface="Times New Roman" pitchFamily="18" charset="0"/>
                <a:cs typeface="Times New Roman" pitchFamily="18" charset="0"/>
              </a:rPr>
              <a:t>El trabajo de determinar los valores para cada una de las tareas insertas en los procesos se llama INVEC (Inventarios Críticos), existiendo INVEC para abordar la Seguridad propiamente tal, otro INVEC para la Salud Ocupacional, y otro INVEC para el Ambiente</a:t>
            </a:r>
            <a:endParaRPr lang="es-CL" sz="3400" dirty="0">
              <a:latin typeface="Times New Roman" pitchFamily="18" charset="0"/>
              <a:cs typeface="Times New Roman" pitchFamily="18" charset="0"/>
            </a:endParaRPr>
          </a:p>
        </p:txBody>
      </p:sp>
      <p:sp>
        <p:nvSpPr>
          <p:cNvPr id="4" name="1 Título"/>
          <p:cNvSpPr>
            <a:spLocks noGrp="1"/>
          </p:cNvSpPr>
          <p:nvPr>
            <p:ph type="title"/>
          </p:nvPr>
        </p:nvSpPr>
        <p:spPr>
          <a:xfrm>
            <a:off x="0" y="0"/>
            <a:ext cx="9144000" cy="90805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CL" sz="3600" dirty="0" smtClean="0">
                <a:latin typeface="Times New Roman" pitchFamily="18" charset="0"/>
                <a:cs typeface="Times New Roman" pitchFamily="18" charset="0"/>
              </a:rPr>
              <a:t>RIESGOS EN MINERIA SUBTERRANEA</a:t>
            </a:r>
            <a:endParaRPr lang="es-CL" sz="3600" dirty="0">
              <a:latin typeface="Times New Roman" pitchFamily="18" charset="0"/>
              <a:cs typeface="Times New Roman" pitchFamily="18" charset="0"/>
            </a:endParaRPr>
          </a:p>
        </p:txBody>
      </p:sp>
    </p:spTree>
    <p:extLst>
      <p:ext uri="{BB962C8B-B14F-4D97-AF65-F5344CB8AC3E}">
        <p14:creationId xmlns:p14="http://schemas.microsoft.com/office/powerpoint/2010/main" val="239384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980728"/>
          </a:xfrm>
        </p:spPr>
        <p:style>
          <a:lnRef idx="3">
            <a:schemeClr val="lt1"/>
          </a:lnRef>
          <a:fillRef idx="1">
            <a:schemeClr val="accent1"/>
          </a:fillRef>
          <a:effectRef idx="1">
            <a:schemeClr val="accent1"/>
          </a:effectRef>
          <a:fontRef idx="minor">
            <a:schemeClr val="lt1"/>
          </a:fontRef>
        </p:style>
        <p:txBody>
          <a:bodyPr>
            <a:normAutofit/>
          </a:bodyPr>
          <a:lstStyle/>
          <a:p>
            <a:r>
              <a:rPr lang="es-CL" dirty="0" smtClean="0">
                <a:latin typeface="Times New Roman" pitchFamily="18" charset="0"/>
                <a:cs typeface="Times New Roman" pitchFamily="18" charset="0"/>
              </a:rPr>
              <a:t>CONSECUENCIAS ADVERSAS</a:t>
            </a:r>
            <a:endParaRPr lang="es-CL" dirty="0">
              <a:latin typeface="Times New Roman" pitchFamily="18" charset="0"/>
              <a:cs typeface="Times New Roman" pitchFamily="18" charset="0"/>
            </a:endParaRPr>
          </a:p>
        </p:txBody>
      </p:sp>
      <p:sp>
        <p:nvSpPr>
          <p:cNvPr id="3" name="2 Marcador de contenido"/>
          <p:cNvSpPr>
            <a:spLocks noGrp="1"/>
          </p:cNvSpPr>
          <p:nvPr>
            <p:ph idx="1"/>
          </p:nvPr>
        </p:nvSpPr>
        <p:spPr>
          <a:xfrm>
            <a:off x="0" y="980728"/>
            <a:ext cx="9144000" cy="5877272"/>
          </a:xfrm>
        </p:spPr>
        <p:txBody>
          <a:bodyPr>
            <a:normAutofit/>
          </a:bodyPr>
          <a:lstStyle/>
          <a:p>
            <a:pPr marL="0" indent="0">
              <a:buNone/>
            </a:pPr>
            <a:r>
              <a:rPr lang="es-CL" dirty="0" smtClean="0"/>
              <a:t>   </a:t>
            </a:r>
            <a:r>
              <a:rPr lang="es-CL" sz="2400" dirty="0" smtClean="0">
                <a:solidFill>
                  <a:srgbClr val="FF0000"/>
                </a:solidFill>
                <a:latin typeface="Times New Roman" pitchFamily="18" charset="0"/>
                <a:cs typeface="Times New Roman" pitchFamily="18" charset="0"/>
              </a:rPr>
              <a:t>Efectos Personas.                   Efectos Medios                 Efectos                    </a:t>
            </a:r>
          </a:p>
          <a:p>
            <a:pPr marL="0" indent="0">
              <a:buNone/>
            </a:pPr>
            <a:r>
              <a:rPr lang="es-CL" sz="2400" dirty="0" smtClean="0">
                <a:solidFill>
                  <a:srgbClr val="FF0000"/>
                </a:solidFill>
                <a:latin typeface="Times New Roman" pitchFamily="18" charset="0"/>
                <a:cs typeface="Times New Roman" pitchFamily="18" charset="0"/>
              </a:rPr>
              <a:t>                                                          Ambientales             Económicos</a:t>
            </a:r>
            <a:endParaRPr lang="es-CL" sz="2400" dirty="0">
              <a:solidFill>
                <a:srgbClr val="FF0000"/>
              </a:solidFill>
              <a:latin typeface="Times New Roman" pitchFamily="18" charset="0"/>
              <a:cs typeface="Times New Roman" pitchFamily="18" charset="0"/>
            </a:endParaRPr>
          </a:p>
          <a:p>
            <a:pPr>
              <a:buFont typeface="Wingdings" pitchFamily="2" charset="2"/>
              <a:buChar char="ü"/>
            </a:pPr>
            <a:r>
              <a:rPr lang="es-CL" sz="2400" dirty="0" smtClean="0">
                <a:latin typeface="Times New Roman" pitchFamily="18" charset="0"/>
                <a:cs typeface="Times New Roman" pitchFamily="18" charset="0"/>
              </a:rPr>
              <a:t>Lesiones sufridas por        La condición in situ     - Daños a la </a:t>
            </a:r>
          </a:p>
          <a:p>
            <a:pPr marL="0" indent="0">
              <a:buNone/>
            </a:pPr>
            <a:r>
              <a:rPr lang="es-CL" sz="2400" dirty="0" smtClean="0">
                <a:latin typeface="Times New Roman" pitchFamily="18" charset="0"/>
                <a:cs typeface="Times New Roman" pitchFamily="18" charset="0"/>
              </a:rPr>
              <a:t>la p</a:t>
            </a:r>
            <a:r>
              <a:rPr lang="es-CL" sz="2400" dirty="0" smtClean="0">
                <a:latin typeface="Times New Roman" pitchFamily="18" charset="0"/>
                <a:cs typeface="Times New Roman" pitchFamily="18" charset="0"/>
              </a:rPr>
              <a:t>oblación.                            </a:t>
            </a:r>
            <a:r>
              <a:rPr lang="es-CL" sz="2400" dirty="0">
                <a:latin typeface="Times New Roman" pitchFamily="18" charset="0"/>
                <a:cs typeface="Times New Roman" pitchFamily="18" charset="0"/>
              </a:rPr>
              <a:t>y</a:t>
            </a:r>
            <a:r>
              <a:rPr lang="es-CL" sz="2400" dirty="0" smtClean="0">
                <a:latin typeface="Times New Roman" pitchFamily="18" charset="0"/>
                <a:cs typeface="Times New Roman" pitchFamily="18" charset="0"/>
              </a:rPr>
              <a:t> externa de:                   propiedad</a:t>
            </a:r>
          </a:p>
          <a:p>
            <a:pPr>
              <a:buFont typeface="Wingdings" pitchFamily="2" charset="2"/>
              <a:buChar char="ü"/>
            </a:pPr>
            <a:r>
              <a:rPr lang="es-CL" sz="2400" dirty="0" smtClean="0">
                <a:latin typeface="Times New Roman" pitchFamily="18" charset="0"/>
                <a:cs typeface="Times New Roman" pitchFamily="18" charset="0"/>
              </a:rPr>
              <a:t>Daños a la                          - La atmosfera.           - Cese de actividades</a:t>
            </a:r>
          </a:p>
          <a:p>
            <a:pPr marL="0" indent="0">
              <a:buNone/>
            </a:pPr>
            <a:r>
              <a:rPr lang="es-CL" sz="2400" dirty="0" smtClean="0">
                <a:latin typeface="Times New Roman" pitchFamily="18" charset="0"/>
                <a:cs typeface="Times New Roman" pitchFamily="18" charset="0"/>
              </a:rPr>
              <a:t> comunidad</a:t>
            </a:r>
            <a:r>
              <a:rPr lang="es-CL" sz="2400" dirty="0" smtClean="0">
                <a:latin typeface="Times New Roman" pitchFamily="18" charset="0"/>
                <a:cs typeface="Times New Roman" pitchFamily="18" charset="0"/>
              </a:rPr>
              <a:t>                            - El agua                            productivas.</a:t>
            </a:r>
          </a:p>
          <a:p>
            <a:pPr>
              <a:buFont typeface="Wingdings" pitchFamily="2" charset="2"/>
              <a:buChar char="ü"/>
            </a:pPr>
            <a:r>
              <a:rPr lang="es-CL" sz="2400" dirty="0" smtClean="0">
                <a:latin typeface="Times New Roman" pitchFamily="18" charset="0"/>
                <a:cs typeface="Times New Roman" pitchFamily="18" charset="0"/>
              </a:rPr>
              <a:t>Lesiones laborales             - El suelo                     - Perdida de cuotas</a:t>
            </a:r>
          </a:p>
          <a:p>
            <a:pPr marL="0" indent="0">
              <a:buNone/>
            </a:pPr>
            <a:r>
              <a:rPr lang="es-CL" sz="2400" dirty="0" smtClean="0">
                <a:latin typeface="Times New Roman" pitchFamily="18" charset="0"/>
                <a:cs typeface="Times New Roman" pitchFamily="18" charset="0"/>
              </a:rPr>
              <a:t>Personal empresa.                                                         en el mercado    Perdida de empleo.                                                     - Responsabilidades</a:t>
            </a:r>
          </a:p>
          <a:p>
            <a:pPr>
              <a:buFont typeface="Wingdings" pitchFamily="2" charset="2"/>
              <a:buChar char="ü"/>
            </a:pPr>
            <a:r>
              <a:rPr lang="es-CL" sz="2400" dirty="0" smtClean="0">
                <a:latin typeface="Times New Roman" pitchFamily="18" charset="0"/>
                <a:cs typeface="Times New Roman" pitchFamily="18" charset="0"/>
              </a:rPr>
              <a:t>Secuelas físicas                                                        Legales. </a:t>
            </a:r>
          </a:p>
          <a:p>
            <a:pPr marL="0" indent="0">
              <a:buNone/>
            </a:pPr>
            <a:r>
              <a:rPr lang="es-CL" sz="2400" dirty="0">
                <a:latin typeface="Times New Roman" pitchFamily="18" charset="0"/>
                <a:cs typeface="Times New Roman" pitchFamily="18" charset="0"/>
              </a:rPr>
              <a:t> </a:t>
            </a:r>
            <a:r>
              <a:rPr lang="es-CL" sz="2400" dirty="0" smtClean="0">
                <a:latin typeface="Times New Roman" pitchFamily="18" charset="0"/>
                <a:cs typeface="Times New Roman" pitchFamily="18" charset="0"/>
              </a:rPr>
              <a:t>                                                                                   - Una mala imagen</a:t>
            </a:r>
          </a:p>
          <a:p>
            <a:pPr marL="0" indent="0">
              <a:buNone/>
            </a:pPr>
            <a:r>
              <a:rPr lang="es-CL" sz="2400" dirty="0">
                <a:latin typeface="Times New Roman" pitchFamily="18" charset="0"/>
                <a:cs typeface="Times New Roman" pitchFamily="18" charset="0"/>
              </a:rPr>
              <a:t> </a:t>
            </a:r>
            <a:r>
              <a:rPr lang="es-CL" sz="2400" dirty="0" smtClean="0">
                <a:latin typeface="Times New Roman" pitchFamily="18" charset="0"/>
                <a:cs typeface="Times New Roman" pitchFamily="18" charset="0"/>
              </a:rPr>
              <a:t>                                                                                              de la empresa</a:t>
            </a:r>
          </a:p>
          <a:p>
            <a:pPr marL="0" indent="0">
              <a:buNone/>
            </a:pPr>
            <a:r>
              <a:rPr lang="es-CL" sz="2400" dirty="0" smtClean="0">
                <a:latin typeface="Times New Roman" pitchFamily="18" charset="0"/>
                <a:cs typeface="Times New Roman" pitchFamily="18" charset="0"/>
              </a:rPr>
              <a:t>                                                                                                                              </a:t>
            </a:r>
          </a:p>
        </p:txBody>
      </p:sp>
      <p:cxnSp>
        <p:nvCxnSpPr>
          <p:cNvPr id="8" name="7 Conector recto"/>
          <p:cNvCxnSpPr/>
          <p:nvPr/>
        </p:nvCxnSpPr>
        <p:spPr>
          <a:xfrm>
            <a:off x="0" y="1988840"/>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a:off x="3275856" y="980728"/>
            <a:ext cx="0" cy="58772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a:off x="6228184" y="980728"/>
            <a:ext cx="72008" cy="587727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9733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124744"/>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CL" sz="3600" dirty="0" smtClean="0">
                <a:latin typeface="Times New Roman" pitchFamily="18" charset="0"/>
                <a:cs typeface="Times New Roman" pitchFamily="18" charset="0"/>
              </a:rPr>
              <a:t>RIESGOS EN MINERIA SUBTERRANEA</a:t>
            </a:r>
            <a:endParaRPr lang="es-CL" sz="3600" dirty="0">
              <a:latin typeface="Times New Roman" pitchFamily="18" charset="0"/>
              <a:cs typeface="Times New Roman" pitchFamily="18" charset="0"/>
            </a:endParaRPr>
          </a:p>
        </p:txBody>
      </p:sp>
      <p:sp>
        <p:nvSpPr>
          <p:cNvPr id="3" name="2 Marcador de contenido"/>
          <p:cNvSpPr>
            <a:spLocks noGrp="1"/>
          </p:cNvSpPr>
          <p:nvPr>
            <p:ph idx="1"/>
          </p:nvPr>
        </p:nvSpPr>
        <p:spPr>
          <a:xfrm>
            <a:off x="0" y="1124744"/>
            <a:ext cx="9144000" cy="5733256"/>
          </a:xfrm>
        </p:spPr>
        <p:txBody>
          <a:bodyPr>
            <a:normAutofit/>
          </a:bodyPr>
          <a:lstStyle/>
          <a:p>
            <a:pPr algn="just"/>
            <a:r>
              <a:rPr lang="es-CL" sz="2400" dirty="0" smtClean="0">
                <a:latin typeface="Times New Roman" pitchFamily="18" charset="0"/>
                <a:cs typeface="Times New Roman" pitchFamily="18" charset="0"/>
              </a:rPr>
              <a:t>El riesgo se define como una característica física o química de un material, proceso o instalación que tiene el potencial de causar daños a las personas ,a la comunidad o al medioambiente.</a:t>
            </a:r>
          </a:p>
          <a:p>
            <a:pPr algn="just"/>
            <a:endParaRPr lang="es-CL" sz="2400" dirty="0">
              <a:latin typeface="Times New Roman" pitchFamily="18" charset="0"/>
              <a:cs typeface="Times New Roman" pitchFamily="18" charset="0"/>
            </a:endParaRPr>
          </a:p>
          <a:p>
            <a:pPr algn="just"/>
            <a:r>
              <a:rPr lang="es-CL" sz="2400" dirty="0" smtClean="0">
                <a:latin typeface="Times New Roman" pitchFamily="18" charset="0"/>
                <a:cs typeface="Times New Roman" pitchFamily="18" charset="0"/>
              </a:rPr>
              <a:t>Los estudios de evaluación de riesgos ofrecen a las organizaciones una serie de datos que contribuyan a mejorar la seguridad y la gestión de los riesgos con la finalidad de reducir o eliminar los riesgos inherentes a los diversos tipos de actividades y procesos.</a:t>
            </a:r>
          </a:p>
          <a:p>
            <a:pPr algn="just"/>
            <a:endParaRPr lang="es-CL" sz="2400" dirty="0">
              <a:latin typeface="Times New Roman" pitchFamily="18" charset="0"/>
              <a:cs typeface="Times New Roman" pitchFamily="18" charset="0"/>
            </a:endParaRPr>
          </a:p>
          <a:p>
            <a:pPr algn="just"/>
            <a:r>
              <a:rPr lang="es-CL" sz="2400" dirty="0" smtClean="0">
                <a:latin typeface="Times New Roman" pitchFamily="18" charset="0"/>
                <a:cs typeface="Times New Roman" pitchFamily="18" charset="0"/>
              </a:rPr>
              <a:t>El riesgo está definido académicamente como  “Contingencia o proximidad de un daño</a:t>
            </a:r>
            <a:r>
              <a:rPr lang="es-CL" sz="2400" dirty="0">
                <a:latin typeface="Times New Roman" pitchFamily="18" charset="0"/>
                <a:cs typeface="Times New Roman" pitchFamily="18" charset="0"/>
              </a:rPr>
              <a:t>” </a:t>
            </a:r>
            <a:endParaRPr lang="es-CL" sz="2400" dirty="0" smtClean="0">
              <a:latin typeface="Times New Roman" pitchFamily="18" charset="0"/>
              <a:cs typeface="Times New Roman" pitchFamily="18" charset="0"/>
            </a:endParaRPr>
          </a:p>
          <a:p>
            <a:pPr marL="0" indent="0" algn="just">
              <a:buNone/>
            </a:pPr>
            <a:endParaRPr lang="es-CL" sz="2400" dirty="0" smtClean="0">
              <a:latin typeface="Times New Roman" pitchFamily="18" charset="0"/>
              <a:cs typeface="Times New Roman" pitchFamily="18" charset="0"/>
            </a:endParaRPr>
          </a:p>
          <a:p>
            <a:r>
              <a:rPr lang="es-CL" sz="2400" dirty="0" smtClean="0">
                <a:latin typeface="Times New Roman" pitchFamily="18" charset="0"/>
                <a:cs typeface="Times New Roman" pitchFamily="18" charset="0"/>
              </a:rPr>
              <a:t>Riesgo Puro: Son aquellos que solo ofrece las alternativas de pérdida son o no pérdidas, pero en ningún caso ganancias</a:t>
            </a:r>
            <a:r>
              <a:rPr lang="es-CL" sz="2400" dirty="0">
                <a:latin typeface="Times New Roman" pitchFamily="18" charset="0"/>
                <a:cs typeface="Times New Roman" pitchFamily="18" charset="0"/>
              </a:rPr>
              <a:t>.</a:t>
            </a:r>
          </a:p>
          <a:p>
            <a:pPr marL="0" indent="0" algn="just">
              <a:buNone/>
            </a:pPr>
            <a:endParaRPr lang="es-CL" dirty="0">
              <a:latin typeface="Times New Roman" pitchFamily="18" charset="0"/>
              <a:cs typeface="Times New Roman" pitchFamily="18" charset="0"/>
            </a:endParaRPr>
          </a:p>
          <a:p>
            <a:endParaRPr lang="es-CL" dirty="0"/>
          </a:p>
          <a:p>
            <a:endParaRPr lang="es-CL" dirty="0"/>
          </a:p>
        </p:txBody>
      </p:sp>
    </p:spTree>
    <p:extLst>
      <p:ext uri="{BB962C8B-B14F-4D97-AF65-F5344CB8AC3E}">
        <p14:creationId xmlns:p14="http://schemas.microsoft.com/office/powerpoint/2010/main" val="3824914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908720"/>
            <a:ext cx="9144000" cy="5949280"/>
          </a:xfrm>
        </p:spPr>
        <p:txBody>
          <a:bodyPr>
            <a:normAutofit/>
          </a:bodyPr>
          <a:lstStyle/>
          <a:p>
            <a:pPr algn="just"/>
            <a:r>
              <a:rPr lang="es-CL" sz="2800" b="1" dirty="0" smtClean="0">
                <a:latin typeface="Times New Roman" pitchFamily="18" charset="0"/>
                <a:cs typeface="Times New Roman" pitchFamily="18" charset="0"/>
              </a:rPr>
              <a:t>CLASIFICACION DEL RIESGO</a:t>
            </a:r>
            <a:endParaRPr lang="es-CL" sz="2800" dirty="0">
              <a:latin typeface="Times New Roman" pitchFamily="18" charset="0"/>
              <a:cs typeface="Times New Roman" pitchFamily="18" charset="0"/>
            </a:endParaRPr>
          </a:p>
          <a:p>
            <a:pPr algn="just"/>
            <a:r>
              <a:rPr lang="es-CL" sz="2800" dirty="0" smtClean="0">
                <a:latin typeface="Times New Roman" pitchFamily="18" charset="0"/>
                <a:cs typeface="Times New Roman" pitchFamily="18" charset="0"/>
              </a:rPr>
              <a:t>Riesgo de Diseño</a:t>
            </a:r>
            <a:r>
              <a:rPr lang="es-CL" sz="2800" dirty="0">
                <a:latin typeface="Times New Roman" pitchFamily="18" charset="0"/>
                <a:cs typeface="Times New Roman" pitchFamily="18" charset="0"/>
              </a:rPr>
              <a:t>:</a:t>
            </a:r>
          </a:p>
          <a:p>
            <a:pPr marL="0" indent="0" algn="just">
              <a:buNone/>
            </a:pPr>
            <a:r>
              <a:rPr lang="es-CL" sz="2800" dirty="0" smtClean="0">
                <a:latin typeface="Times New Roman" pitchFamily="18" charset="0"/>
                <a:cs typeface="Times New Roman" pitchFamily="18" charset="0"/>
              </a:rPr>
              <a:t>Son aquellos que deben ser considerados cuando seleccionamos el método de explotación, y que tienen que ver con la proyección de las labores, equipos y componentes en general de lo que integra la infraestructura de cualquier método, podemos mencionar</a:t>
            </a:r>
            <a:r>
              <a:rPr lang="es-CL" sz="2800" dirty="0">
                <a:latin typeface="Times New Roman" pitchFamily="18" charset="0"/>
                <a:cs typeface="Times New Roman" pitchFamily="18" charset="0"/>
              </a:rPr>
              <a:t>:</a:t>
            </a:r>
          </a:p>
          <a:p>
            <a:pPr algn="just"/>
            <a:r>
              <a:rPr lang="es-CL" sz="2800" dirty="0" smtClean="0">
                <a:latin typeface="Times New Roman" pitchFamily="18" charset="0"/>
                <a:cs typeface="Times New Roman" pitchFamily="18" charset="0"/>
              </a:rPr>
              <a:t>Ventilación  acorde con la producción</a:t>
            </a:r>
            <a:endParaRPr lang="es-CL" sz="2800" dirty="0">
              <a:latin typeface="Times New Roman" pitchFamily="18" charset="0"/>
              <a:cs typeface="Times New Roman" pitchFamily="18" charset="0"/>
            </a:endParaRPr>
          </a:p>
          <a:p>
            <a:pPr algn="just"/>
            <a:r>
              <a:rPr lang="es-CL" sz="2800" dirty="0" smtClean="0">
                <a:latin typeface="Times New Roman" pitchFamily="18" charset="0"/>
                <a:cs typeface="Times New Roman" pitchFamily="18" charset="0"/>
              </a:rPr>
              <a:t>Fortificación, cuando se requiera</a:t>
            </a:r>
            <a:endParaRPr lang="es-CL" sz="2800" dirty="0">
              <a:latin typeface="Times New Roman" pitchFamily="18" charset="0"/>
              <a:cs typeface="Times New Roman" pitchFamily="18" charset="0"/>
            </a:endParaRPr>
          </a:p>
          <a:p>
            <a:pPr algn="just"/>
            <a:r>
              <a:rPr lang="es-CL" sz="2800" dirty="0" smtClean="0">
                <a:latin typeface="Times New Roman" pitchFamily="18" charset="0"/>
                <a:cs typeface="Times New Roman" pitchFamily="18" charset="0"/>
              </a:rPr>
              <a:t>Diseño de labores hay que considerar estructura geológica y estabilidad de pilares </a:t>
            </a:r>
            <a:endParaRPr lang="es-CL" sz="2800" dirty="0">
              <a:latin typeface="Times New Roman" pitchFamily="18" charset="0"/>
              <a:cs typeface="Times New Roman" pitchFamily="18" charset="0"/>
            </a:endParaRPr>
          </a:p>
          <a:p>
            <a:pPr algn="just"/>
            <a:endParaRPr lang="es-CL" sz="2800" dirty="0">
              <a:latin typeface="Times New Roman" pitchFamily="18" charset="0"/>
              <a:cs typeface="Times New Roman" pitchFamily="18" charset="0"/>
            </a:endParaRPr>
          </a:p>
        </p:txBody>
      </p:sp>
      <p:sp>
        <p:nvSpPr>
          <p:cNvPr id="4" name="1 Título"/>
          <p:cNvSpPr>
            <a:spLocks noGrp="1"/>
          </p:cNvSpPr>
          <p:nvPr>
            <p:ph type="title"/>
          </p:nvPr>
        </p:nvSpPr>
        <p:spPr>
          <a:xfrm>
            <a:off x="0" y="0"/>
            <a:ext cx="9144000" cy="90872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CL" sz="3600" dirty="0" smtClean="0">
                <a:latin typeface="Times New Roman" pitchFamily="18" charset="0"/>
                <a:cs typeface="Times New Roman" pitchFamily="18" charset="0"/>
              </a:rPr>
              <a:t>RIESGOS EN MINERIA SUBTERRANEA</a:t>
            </a:r>
            <a:endParaRPr lang="es-CL" sz="3600" dirty="0">
              <a:latin typeface="Times New Roman" pitchFamily="18" charset="0"/>
              <a:cs typeface="Times New Roman" pitchFamily="18" charset="0"/>
            </a:endParaRPr>
          </a:p>
        </p:txBody>
      </p:sp>
    </p:spTree>
    <p:extLst>
      <p:ext uri="{BB962C8B-B14F-4D97-AF65-F5344CB8AC3E}">
        <p14:creationId xmlns:p14="http://schemas.microsoft.com/office/powerpoint/2010/main" val="436961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908720"/>
            <a:ext cx="9144000" cy="5949280"/>
          </a:xfrm>
        </p:spPr>
        <p:txBody>
          <a:bodyPr>
            <a:normAutofit fontScale="85000" lnSpcReduction="10000"/>
          </a:bodyPr>
          <a:lstStyle/>
          <a:p>
            <a:endParaRPr lang="es-CL" dirty="0"/>
          </a:p>
          <a:p>
            <a:r>
              <a:rPr lang="es-CL" dirty="0" smtClean="0">
                <a:latin typeface="Times New Roman" pitchFamily="18" charset="0"/>
                <a:cs typeface="Times New Roman" pitchFamily="18" charset="0"/>
              </a:rPr>
              <a:t>Distribución adecuada de las labores en el método</a:t>
            </a:r>
            <a:endParaRPr lang="es-CL" dirty="0">
              <a:latin typeface="Times New Roman" pitchFamily="18" charset="0"/>
              <a:cs typeface="Times New Roman" pitchFamily="18" charset="0"/>
            </a:endParaRPr>
          </a:p>
          <a:p>
            <a:r>
              <a:rPr lang="es-CL" dirty="0" smtClean="0">
                <a:latin typeface="Times New Roman" pitchFamily="18" charset="0"/>
                <a:cs typeface="Times New Roman" pitchFamily="18" charset="0"/>
              </a:rPr>
              <a:t>Forma y dimensiones de la sección de las labores</a:t>
            </a:r>
            <a:endParaRPr lang="es-CL" dirty="0">
              <a:latin typeface="Times New Roman" pitchFamily="18" charset="0"/>
              <a:cs typeface="Times New Roman" pitchFamily="18" charset="0"/>
            </a:endParaRPr>
          </a:p>
          <a:p>
            <a:r>
              <a:rPr lang="es-CL" dirty="0" smtClean="0">
                <a:latin typeface="Times New Roman" pitchFamily="18" charset="0"/>
                <a:cs typeface="Times New Roman" pitchFamily="18" charset="0"/>
              </a:rPr>
              <a:t>Toda instalación tiene que ser debidamente reglamentada</a:t>
            </a:r>
            <a:endParaRPr lang="es-CL" dirty="0">
              <a:latin typeface="Times New Roman" pitchFamily="18" charset="0"/>
              <a:cs typeface="Times New Roman" pitchFamily="18" charset="0"/>
            </a:endParaRPr>
          </a:p>
          <a:p>
            <a:r>
              <a:rPr lang="es-CL" dirty="0" smtClean="0">
                <a:latin typeface="Times New Roman" pitchFamily="18" charset="0"/>
                <a:cs typeface="Times New Roman" pitchFamily="18" charset="0"/>
              </a:rPr>
              <a:t>Señalización completa y fácil de entender</a:t>
            </a:r>
            <a:r>
              <a:rPr lang="es-CL" dirty="0">
                <a:latin typeface="Times New Roman" pitchFamily="18" charset="0"/>
                <a:cs typeface="Times New Roman" pitchFamily="18" charset="0"/>
              </a:rPr>
              <a:t>.</a:t>
            </a:r>
          </a:p>
          <a:p>
            <a:pPr marL="0" indent="0">
              <a:buNone/>
            </a:pPr>
            <a:r>
              <a:rPr lang="es-CL" b="1" dirty="0" smtClean="0">
                <a:latin typeface="Times New Roman" pitchFamily="18" charset="0"/>
                <a:cs typeface="Times New Roman" pitchFamily="18" charset="0"/>
              </a:rPr>
              <a:t>    Riesgos de Operación</a:t>
            </a:r>
            <a:r>
              <a:rPr lang="es-CL" b="1" dirty="0">
                <a:latin typeface="Times New Roman" pitchFamily="18" charset="0"/>
                <a:cs typeface="Times New Roman" pitchFamily="18" charset="0"/>
              </a:rPr>
              <a:t>:</a:t>
            </a:r>
            <a:endParaRPr lang="es-CL" dirty="0">
              <a:latin typeface="Times New Roman" pitchFamily="18" charset="0"/>
              <a:cs typeface="Times New Roman" pitchFamily="18" charset="0"/>
            </a:endParaRPr>
          </a:p>
          <a:p>
            <a:r>
              <a:rPr lang="es-CL" dirty="0" smtClean="0">
                <a:latin typeface="Times New Roman" pitchFamily="18" charset="0"/>
                <a:cs typeface="Times New Roman" pitchFamily="18" charset="0"/>
              </a:rPr>
              <a:t>Los riesgos de operación se deben a factores que interactúan para generar un accidente, como son</a:t>
            </a:r>
            <a:r>
              <a:rPr lang="es-CL" dirty="0">
                <a:latin typeface="Times New Roman" pitchFamily="18" charset="0"/>
                <a:cs typeface="Times New Roman" pitchFamily="18" charset="0"/>
              </a:rPr>
              <a:t>:</a:t>
            </a:r>
          </a:p>
          <a:p>
            <a:r>
              <a:rPr lang="es-CL" dirty="0" smtClean="0">
                <a:latin typeface="Times New Roman" pitchFamily="18" charset="0"/>
                <a:cs typeface="Times New Roman" pitchFamily="18" charset="0"/>
              </a:rPr>
              <a:t>Factor humano: Conocimientos, entrenamiento, habilidad y motivación</a:t>
            </a:r>
            <a:r>
              <a:rPr lang="es-CL" dirty="0">
                <a:latin typeface="Times New Roman" pitchFamily="18" charset="0"/>
                <a:cs typeface="Times New Roman" pitchFamily="18" charset="0"/>
              </a:rPr>
              <a:t>.</a:t>
            </a:r>
          </a:p>
          <a:p>
            <a:r>
              <a:rPr lang="es-CL" dirty="0" smtClean="0">
                <a:latin typeface="Times New Roman" pitchFamily="18" charset="0"/>
                <a:cs typeface="Times New Roman" pitchFamily="18" charset="0"/>
              </a:rPr>
              <a:t>Factor de mecanización: Mantención, desgaste, tecnología, etc</a:t>
            </a:r>
            <a:r>
              <a:rPr lang="es-CL" dirty="0">
                <a:latin typeface="Times New Roman" pitchFamily="18" charset="0"/>
                <a:cs typeface="Times New Roman" pitchFamily="18" charset="0"/>
              </a:rPr>
              <a:t>.</a:t>
            </a:r>
          </a:p>
          <a:p>
            <a:r>
              <a:rPr lang="es-CL" dirty="0" smtClean="0">
                <a:latin typeface="Times New Roman" pitchFamily="18" charset="0"/>
                <a:cs typeface="Times New Roman" pitchFamily="18" charset="0"/>
              </a:rPr>
              <a:t>Factor ambiental: Pisos, iluminación, visibilidad, etc</a:t>
            </a:r>
            <a:r>
              <a:rPr lang="es-CL" dirty="0">
                <a:latin typeface="Times New Roman" pitchFamily="18" charset="0"/>
                <a:cs typeface="Times New Roman" pitchFamily="18" charset="0"/>
              </a:rPr>
              <a:t>. </a:t>
            </a:r>
          </a:p>
          <a:p>
            <a:endParaRPr lang="es-CL" dirty="0">
              <a:latin typeface="Times New Roman" pitchFamily="18" charset="0"/>
              <a:cs typeface="Times New Roman" pitchFamily="18" charset="0"/>
            </a:endParaRPr>
          </a:p>
          <a:p>
            <a:endParaRPr lang="es-CL" dirty="0">
              <a:latin typeface="Times New Roman" pitchFamily="18" charset="0"/>
              <a:cs typeface="Times New Roman" pitchFamily="18" charset="0"/>
            </a:endParaRPr>
          </a:p>
        </p:txBody>
      </p:sp>
      <p:sp>
        <p:nvSpPr>
          <p:cNvPr id="4" name="1 Título"/>
          <p:cNvSpPr>
            <a:spLocks noGrp="1"/>
          </p:cNvSpPr>
          <p:nvPr>
            <p:ph type="title"/>
          </p:nvPr>
        </p:nvSpPr>
        <p:spPr>
          <a:xfrm>
            <a:off x="0" y="0"/>
            <a:ext cx="9144000" cy="90805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CL" sz="3600" dirty="0" smtClean="0">
                <a:latin typeface="Times New Roman" pitchFamily="18" charset="0"/>
                <a:cs typeface="Times New Roman" pitchFamily="18" charset="0"/>
              </a:rPr>
              <a:t>RIESGOS EN MINERIA SUBTERRANEA</a:t>
            </a:r>
            <a:endParaRPr lang="es-CL" sz="3600" dirty="0">
              <a:latin typeface="Times New Roman" pitchFamily="18" charset="0"/>
              <a:cs typeface="Times New Roman" pitchFamily="18" charset="0"/>
            </a:endParaRPr>
          </a:p>
        </p:txBody>
      </p:sp>
    </p:spTree>
    <p:extLst>
      <p:ext uri="{BB962C8B-B14F-4D97-AF65-F5344CB8AC3E}">
        <p14:creationId xmlns:p14="http://schemas.microsoft.com/office/powerpoint/2010/main" val="2040310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908720"/>
            <a:ext cx="9144000" cy="5949280"/>
          </a:xfrm>
        </p:spPr>
        <p:txBody>
          <a:bodyPr>
            <a:normAutofit fontScale="85000" lnSpcReduction="10000"/>
          </a:bodyPr>
          <a:lstStyle/>
          <a:p>
            <a:endParaRPr lang="es-CL" dirty="0"/>
          </a:p>
          <a:p>
            <a:pPr algn="just"/>
            <a:r>
              <a:rPr lang="es-CL" dirty="0">
                <a:latin typeface="Times New Roman" pitchFamily="18" charset="0"/>
                <a:cs typeface="Times New Roman" pitchFamily="18" charset="0"/>
              </a:rPr>
              <a:t>Riesgos de Operación: Se presentan en las operaciones de:</a:t>
            </a:r>
          </a:p>
          <a:p>
            <a:pPr marL="0" indent="0" algn="just">
              <a:buNone/>
            </a:pPr>
            <a:r>
              <a:rPr lang="es-CL" dirty="0">
                <a:latin typeface="Times New Roman" pitchFamily="18" charset="0"/>
                <a:cs typeface="Times New Roman" pitchFamily="18" charset="0"/>
              </a:rPr>
              <a:t>1</a:t>
            </a:r>
            <a:r>
              <a:rPr lang="es-CL" dirty="0" smtClean="0">
                <a:latin typeface="Times New Roman" pitchFamily="18" charset="0"/>
                <a:cs typeface="Times New Roman" pitchFamily="18" charset="0"/>
              </a:rPr>
              <a:t>. Perforación </a:t>
            </a:r>
            <a:r>
              <a:rPr lang="es-CL" dirty="0">
                <a:latin typeface="Times New Roman" pitchFamily="18" charset="0"/>
                <a:cs typeface="Times New Roman" pitchFamily="18" charset="0"/>
              </a:rPr>
              <a:t>de rocas: En desarrollos de labores (avances),en producción, en perforación secundaria.</a:t>
            </a:r>
          </a:p>
          <a:p>
            <a:pPr marL="0" indent="0" algn="just">
              <a:buNone/>
            </a:pPr>
            <a:r>
              <a:rPr lang="es-CL" dirty="0">
                <a:latin typeface="Times New Roman" pitchFamily="18" charset="0"/>
                <a:cs typeface="Times New Roman" pitchFamily="18" charset="0"/>
              </a:rPr>
              <a:t>2</a:t>
            </a:r>
            <a:r>
              <a:rPr lang="es-CL" dirty="0" smtClean="0">
                <a:latin typeface="Times New Roman" pitchFamily="18" charset="0"/>
                <a:cs typeface="Times New Roman" pitchFamily="18" charset="0"/>
              </a:rPr>
              <a:t>. Tronadura</a:t>
            </a:r>
            <a:r>
              <a:rPr lang="es-CL" dirty="0">
                <a:latin typeface="Times New Roman" pitchFamily="18" charset="0"/>
                <a:cs typeface="Times New Roman" pitchFamily="18" charset="0"/>
              </a:rPr>
              <a:t>: Carguío de tiros, Quemada, Tronadura, Disparo</a:t>
            </a:r>
          </a:p>
          <a:p>
            <a:pPr marL="0" indent="0" algn="just">
              <a:buNone/>
            </a:pPr>
            <a:r>
              <a:rPr lang="es-CL" dirty="0">
                <a:latin typeface="Times New Roman" pitchFamily="18" charset="0"/>
                <a:cs typeface="Times New Roman" pitchFamily="18" charset="0"/>
              </a:rPr>
              <a:t>3</a:t>
            </a:r>
            <a:r>
              <a:rPr lang="es-CL" dirty="0" smtClean="0">
                <a:latin typeface="Times New Roman" pitchFamily="18" charset="0"/>
                <a:cs typeface="Times New Roman" pitchFamily="18" charset="0"/>
              </a:rPr>
              <a:t>. Carguío </a:t>
            </a:r>
            <a:r>
              <a:rPr lang="es-CL" dirty="0">
                <a:latin typeface="Times New Roman" pitchFamily="18" charset="0"/>
                <a:cs typeface="Times New Roman" pitchFamily="18" charset="0"/>
              </a:rPr>
              <a:t>de mineral: Equipo cargador (pala, cargador frontal)</a:t>
            </a:r>
          </a:p>
          <a:p>
            <a:pPr marL="0" indent="0" algn="just">
              <a:buNone/>
            </a:pPr>
            <a:r>
              <a:rPr lang="es-CL" dirty="0">
                <a:latin typeface="Times New Roman" pitchFamily="18" charset="0"/>
                <a:cs typeface="Times New Roman" pitchFamily="18" charset="0"/>
              </a:rPr>
              <a:t>4</a:t>
            </a:r>
            <a:r>
              <a:rPr lang="es-CL" dirty="0" smtClean="0">
                <a:latin typeface="Times New Roman" pitchFamily="18" charset="0"/>
                <a:cs typeface="Times New Roman" pitchFamily="18" charset="0"/>
              </a:rPr>
              <a:t>. Transporte</a:t>
            </a:r>
            <a:r>
              <a:rPr lang="es-CL" dirty="0">
                <a:latin typeface="Times New Roman" pitchFamily="18" charset="0"/>
                <a:cs typeface="Times New Roman" pitchFamily="18" charset="0"/>
              </a:rPr>
              <a:t>: Camiones de bajo perfil</a:t>
            </a:r>
          </a:p>
          <a:p>
            <a:pPr marL="0" indent="0" algn="just">
              <a:buNone/>
            </a:pPr>
            <a:r>
              <a:rPr lang="es-CL" dirty="0">
                <a:latin typeface="Times New Roman" pitchFamily="18" charset="0"/>
                <a:cs typeface="Times New Roman" pitchFamily="18" charset="0"/>
              </a:rPr>
              <a:t>5</a:t>
            </a:r>
            <a:r>
              <a:rPr lang="es-CL" dirty="0" smtClean="0">
                <a:latin typeface="Times New Roman" pitchFamily="18" charset="0"/>
                <a:cs typeface="Times New Roman" pitchFamily="18" charset="0"/>
              </a:rPr>
              <a:t>. Servicios</a:t>
            </a:r>
            <a:r>
              <a:rPr lang="es-CL" dirty="0">
                <a:latin typeface="Times New Roman" pitchFamily="18" charset="0"/>
                <a:cs typeface="Times New Roman" pitchFamily="18" charset="0"/>
              </a:rPr>
              <a:t>: Huinches, cables, baldes y plataformas</a:t>
            </a:r>
            <a:r>
              <a:rPr lang="es-CL" dirty="0" smtClean="0">
                <a:latin typeface="Times New Roman" pitchFamily="18" charset="0"/>
                <a:cs typeface="Times New Roman" pitchFamily="18" charset="0"/>
              </a:rPr>
              <a:t>. Aire </a:t>
            </a:r>
            <a:r>
              <a:rPr lang="es-CL" dirty="0">
                <a:latin typeface="Times New Roman" pitchFamily="18" charset="0"/>
                <a:cs typeface="Times New Roman" pitchFamily="18" charset="0"/>
              </a:rPr>
              <a:t>comprimido, electricidad, hidráulica.</a:t>
            </a:r>
          </a:p>
          <a:p>
            <a:pPr algn="just"/>
            <a:r>
              <a:rPr lang="es-CL" dirty="0">
                <a:latin typeface="Times New Roman" pitchFamily="18" charset="0"/>
                <a:cs typeface="Times New Roman" pitchFamily="18" charset="0"/>
              </a:rPr>
              <a:t>En todo riesgo operacional hay que individualizar sus causas y posibles consecuencias para tomar las medidas preventivas para evitar lesiones a personas como daños a equipos e instalaciones. </a:t>
            </a:r>
          </a:p>
          <a:p>
            <a:endParaRPr lang="es-CL" dirty="0">
              <a:latin typeface="Times New Roman" pitchFamily="18" charset="0"/>
              <a:cs typeface="Times New Roman" pitchFamily="18" charset="0"/>
            </a:endParaRPr>
          </a:p>
        </p:txBody>
      </p:sp>
      <p:sp>
        <p:nvSpPr>
          <p:cNvPr id="4" name="1 Título"/>
          <p:cNvSpPr>
            <a:spLocks noGrp="1"/>
          </p:cNvSpPr>
          <p:nvPr>
            <p:ph type="title"/>
          </p:nvPr>
        </p:nvSpPr>
        <p:spPr>
          <a:xfrm>
            <a:off x="0" y="0"/>
            <a:ext cx="9144000" cy="90805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CL" sz="3600" dirty="0" smtClean="0">
                <a:latin typeface="Times New Roman" pitchFamily="18" charset="0"/>
                <a:cs typeface="Times New Roman" pitchFamily="18" charset="0"/>
              </a:rPr>
              <a:t>RIESGOS EN MINERIA SUBTERRANEA</a:t>
            </a:r>
            <a:endParaRPr lang="es-CL" sz="3600" dirty="0">
              <a:latin typeface="Times New Roman" pitchFamily="18" charset="0"/>
              <a:cs typeface="Times New Roman" pitchFamily="18" charset="0"/>
            </a:endParaRPr>
          </a:p>
        </p:txBody>
      </p:sp>
    </p:spTree>
    <p:extLst>
      <p:ext uri="{BB962C8B-B14F-4D97-AF65-F5344CB8AC3E}">
        <p14:creationId xmlns:p14="http://schemas.microsoft.com/office/powerpoint/2010/main" val="2393840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908720"/>
            <a:ext cx="9144000" cy="5949280"/>
          </a:xfrm>
        </p:spPr>
        <p:txBody>
          <a:bodyPr>
            <a:normAutofit/>
          </a:bodyPr>
          <a:lstStyle/>
          <a:p>
            <a:pPr algn="just"/>
            <a:r>
              <a:rPr lang="es-CL" sz="2400" dirty="0" smtClean="0">
                <a:latin typeface="Times New Roman" pitchFamily="18" charset="0"/>
                <a:cs typeface="Times New Roman" pitchFamily="18" charset="0"/>
              </a:rPr>
              <a:t>Evaluación: Una vez identificados los peligros, se debe evaluar la magnitud de los riesgos asociados para decidir si estos son o no Tolerables. La magnitud del riesgo (MR) se obtiene por el producto de la Probabilidad de ocurrencia de un incidente por su Consecuencia, según la matriz de evaluación. La estimación de Probabilidad y Consecuencia, se realizan considerando que las medidas de control existente ya no se utilizan</a:t>
            </a:r>
            <a:endParaRPr lang="es-CL" sz="2400" dirty="0">
              <a:latin typeface="Times New Roman" pitchFamily="18" charset="0"/>
              <a:cs typeface="Times New Roman" pitchFamily="18" charset="0"/>
            </a:endParaRPr>
          </a:p>
        </p:txBody>
      </p:sp>
      <p:sp>
        <p:nvSpPr>
          <p:cNvPr id="4" name="1 Título"/>
          <p:cNvSpPr>
            <a:spLocks noGrp="1"/>
          </p:cNvSpPr>
          <p:nvPr>
            <p:ph type="title"/>
          </p:nvPr>
        </p:nvSpPr>
        <p:spPr>
          <a:xfrm>
            <a:off x="0" y="0"/>
            <a:ext cx="9144000" cy="90805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CL" sz="3600" dirty="0" smtClean="0">
                <a:latin typeface="Times New Roman" pitchFamily="18" charset="0"/>
                <a:cs typeface="Times New Roman" pitchFamily="18" charset="0"/>
              </a:rPr>
              <a:t>RIESGOS EN MINERIA SUBTERRANEA</a:t>
            </a:r>
            <a:endParaRPr lang="es-CL" sz="3600" dirty="0">
              <a:latin typeface="Times New Roman" pitchFamily="18" charset="0"/>
              <a:cs typeface="Times New Roman" pitchFamily="18" charset="0"/>
            </a:endParaRPr>
          </a:p>
        </p:txBody>
      </p:sp>
      <p:cxnSp>
        <p:nvCxnSpPr>
          <p:cNvPr id="5" name="4 Conector recto de flecha"/>
          <p:cNvCxnSpPr/>
          <p:nvPr/>
        </p:nvCxnSpPr>
        <p:spPr>
          <a:xfrm>
            <a:off x="6228184" y="5949280"/>
            <a:ext cx="2232248"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9384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908720"/>
            <a:ext cx="9144000" cy="5949280"/>
          </a:xfrm>
        </p:spPr>
        <p:txBody>
          <a:bodyPr>
            <a:normAutofit fontScale="92500" lnSpcReduction="20000"/>
          </a:bodyPr>
          <a:lstStyle/>
          <a:p>
            <a:r>
              <a:rPr lang="es-CL" dirty="0">
                <a:latin typeface="Times New Roman" pitchFamily="18" charset="0"/>
                <a:cs typeface="Times New Roman" pitchFamily="18" charset="0"/>
              </a:rPr>
              <a:t>CRITERIOS PARA ESTIMAR </a:t>
            </a:r>
            <a:r>
              <a:rPr lang="es-CL" dirty="0" smtClean="0">
                <a:latin typeface="Times New Roman" pitchFamily="18" charset="0"/>
                <a:cs typeface="Times New Roman" pitchFamily="18" charset="0"/>
              </a:rPr>
              <a:t>PROBABILIDAD y </a:t>
            </a:r>
            <a:r>
              <a:rPr lang="es-CL" dirty="0">
                <a:latin typeface="Times New Roman" pitchFamily="18" charset="0"/>
                <a:cs typeface="Times New Roman" pitchFamily="18" charset="0"/>
              </a:rPr>
              <a:t>	VALOR	</a:t>
            </a:r>
          </a:p>
          <a:p>
            <a:r>
              <a:rPr lang="es-CL" dirty="0" smtClean="0">
                <a:latin typeface="Times New Roman" pitchFamily="18" charset="0"/>
                <a:cs typeface="Times New Roman" pitchFamily="18" charset="0"/>
              </a:rPr>
              <a:t>(</a:t>
            </a:r>
            <a:r>
              <a:rPr lang="es-CL" dirty="0">
                <a:latin typeface="Times New Roman" pitchFamily="18" charset="0"/>
                <a:cs typeface="Times New Roman" pitchFamily="18" charset="0"/>
              </a:rPr>
              <a:t>P)	Probabilidad que un peligro manifieste un incidente mas de 8 veces al año. 	</a:t>
            </a:r>
            <a:r>
              <a:rPr lang="es-CL" dirty="0" smtClean="0">
                <a:latin typeface="Times New Roman" pitchFamily="18" charset="0"/>
                <a:cs typeface="Times New Roman" pitchFamily="18" charset="0"/>
              </a:rPr>
              <a:t>Valor ALTA = 8</a:t>
            </a:r>
          </a:p>
          <a:p>
            <a:endParaRPr lang="es-CL" dirty="0">
              <a:latin typeface="Times New Roman" pitchFamily="18" charset="0"/>
              <a:cs typeface="Times New Roman" pitchFamily="18" charset="0"/>
            </a:endParaRPr>
          </a:p>
          <a:p>
            <a:r>
              <a:rPr lang="es-CL" dirty="0" smtClean="0">
                <a:latin typeface="Times New Roman" pitchFamily="18" charset="0"/>
                <a:cs typeface="Times New Roman" pitchFamily="18" charset="0"/>
              </a:rPr>
              <a:t>(P) Probabilidad </a:t>
            </a:r>
            <a:r>
              <a:rPr lang="es-CL" dirty="0">
                <a:latin typeface="Times New Roman" pitchFamily="18" charset="0"/>
                <a:cs typeface="Times New Roman" pitchFamily="18" charset="0"/>
              </a:rPr>
              <a:t>que un peligro manifieste un incidente entre 2 y 8 veces al año.	</a:t>
            </a:r>
            <a:r>
              <a:rPr lang="es-CL" dirty="0" smtClean="0">
                <a:latin typeface="Times New Roman" pitchFamily="18" charset="0"/>
                <a:cs typeface="Times New Roman" pitchFamily="18" charset="0"/>
              </a:rPr>
              <a:t>Valor MEDIA = 4</a:t>
            </a:r>
            <a:endParaRPr lang="es-CL" dirty="0">
              <a:latin typeface="Times New Roman" pitchFamily="18" charset="0"/>
              <a:cs typeface="Times New Roman" pitchFamily="18" charset="0"/>
            </a:endParaRPr>
          </a:p>
          <a:p>
            <a:pPr marL="0" indent="0">
              <a:buNone/>
            </a:pPr>
            <a:r>
              <a:rPr lang="es-CL" dirty="0">
                <a:latin typeface="Times New Roman" pitchFamily="18" charset="0"/>
                <a:cs typeface="Times New Roman" pitchFamily="18" charset="0"/>
              </a:rPr>
              <a:t>	</a:t>
            </a:r>
          </a:p>
          <a:p>
            <a:r>
              <a:rPr lang="es-CL" dirty="0" smtClean="0">
                <a:latin typeface="Times New Roman" pitchFamily="18" charset="0"/>
                <a:cs typeface="Times New Roman" pitchFamily="18" charset="0"/>
              </a:rPr>
              <a:t>(P) Probabilidad </a:t>
            </a:r>
            <a:r>
              <a:rPr lang="es-CL" dirty="0">
                <a:latin typeface="Times New Roman" pitchFamily="18" charset="0"/>
                <a:cs typeface="Times New Roman" pitchFamily="18" charset="0"/>
              </a:rPr>
              <a:t>que un peligro manifieste un incidente 1 vez al año.	</a:t>
            </a:r>
            <a:r>
              <a:rPr lang="es-CL" dirty="0" smtClean="0">
                <a:latin typeface="Times New Roman" pitchFamily="18" charset="0"/>
                <a:cs typeface="Times New Roman" pitchFamily="18" charset="0"/>
              </a:rPr>
              <a:t>                        Valor BAJA= 2</a:t>
            </a:r>
            <a:endParaRPr lang="es-CL" dirty="0">
              <a:latin typeface="Times New Roman" pitchFamily="18" charset="0"/>
              <a:cs typeface="Times New Roman" pitchFamily="18" charset="0"/>
            </a:endParaRPr>
          </a:p>
          <a:p>
            <a:pPr marL="0" indent="0">
              <a:buNone/>
            </a:pPr>
            <a:r>
              <a:rPr lang="es-CL" dirty="0">
                <a:latin typeface="Times New Roman" pitchFamily="18" charset="0"/>
                <a:cs typeface="Times New Roman" pitchFamily="18" charset="0"/>
              </a:rPr>
              <a:t>	</a:t>
            </a:r>
          </a:p>
          <a:p>
            <a:r>
              <a:rPr lang="es-CL" dirty="0" smtClean="0">
                <a:latin typeface="Times New Roman" pitchFamily="18" charset="0"/>
                <a:cs typeface="Times New Roman" pitchFamily="18" charset="0"/>
              </a:rPr>
              <a:t>(P) Probabilidad </a:t>
            </a:r>
            <a:r>
              <a:rPr lang="es-CL" dirty="0">
                <a:latin typeface="Times New Roman" pitchFamily="18" charset="0"/>
                <a:cs typeface="Times New Roman" pitchFamily="18" charset="0"/>
              </a:rPr>
              <a:t>que un peligro NO manifieste incidente en el año. </a:t>
            </a:r>
            <a:r>
              <a:rPr lang="es-CL" dirty="0" smtClean="0">
                <a:latin typeface="Times New Roman" pitchFamily="18" charset="0"/>
                <a:cs typeface="Times New Roman" pitchFamily="18" charset="0"/>
              </a:rPr>
              <a:t>INSIGNIFICANTE Valor = 1</a:t>
            </a:r>
            <a:r>
              <a:rPr lang="es-CL" dirty="0">
                <a:latin typeface="Times New Roman" pitchFamily="18" charset="0"/>
                <a:cs typeface="Times New Roman" pitchFamily="18" charset="0"/>
              </a:rPr>
              <a:t>	</a:t>
            </a:r>
            <a:endParaRPr lang="es-CL" dirty="0"/>
          </a:p>
        </p:txBody>
      </p:sp>
      <p:sp>
        <p:nvSpPr>
          <p:cNvPr id="4" name="1 Título"/>
          <p:cNvSpPr>
            <a:spLocks noGrp="1"/>
          </p:cNvSpPr>
          <p:nvPr>
            <p:ph type="title"/>
          </p:nvPr>
        </p:nvSpPr>
        <p:spPr>
          <a:xfrm>
            <a:off x="0" y="0"/>
            <a:ext cx="9144000" cy="90805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CL" sz="3600" dirty="0" smtClean="0">
                <a:latin typeface="Times New Roman" pitchFamily="18" charset="0"/>
                <a:cs typeface="Times New Roman" pitchFamily="18" charset="0"/>
              </a:rPr>
              <a:t>RIESGOS EN MINERIA SUBTERRANEA</a:t>
            </a:r>
            <a:endParaRPr lang="es-CL" sz="3600" dirty="0">
              <a:latin typeface="Times New Roman" pitchFamily="18" charset="0"/>
              <a:cs typeface="Times New Roman" pitchFamily="18" charset="0"/>
            </a:endParaRPr>
          </a:p>
        </p:txBody>
      </p:sp>
    </p:spTree>
    <p:extLst>
      <p:ext uri="{BB962C8B-B14F-4D97-AF65-F5344CB8AC3E}">
        <p14:creationId xmlns:p14="http://schemas.microsoft.com/office/powerpoint/2010/main" val="2393840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908720"/>
            <a:ext cx="9144000" cy="5949280"/>
          </a:xfrm>
        </p:spPr>
        <p:txBody>
          <a:bodyPr>
            <a:normAutofit fontScale="92500" lnSpcReduction="10000"/>
          </a:bodyPr>
          <a:lstStyle/>
          <a:p>
            <a:pPr marL="0" indent="0">
              <a:buNone/>
            </a:pPr>
            <a:r>
              <a:rPr lang="es-CL" sz="2400" dirty="0" smtClean="0">
                <a:latin typeface="Times New Roman" pitchFamily="18" charset="0"/>
                <a:cs typeface="Times New Roman" pitchFamily="18" charset="0"/>
              </a:rPr>
              <a:t>CONSECUENCIA (C)</a:t>
            </a:r>
          </a:p>
          <a:p>
            <a:pPr marL="0" indent="0">
              <a:buNone/>
            </a:pPr>
            <a:r>
              <a:rPr lang="es-CL" sz="2200" dirty="0" smtClean="0">
                <a:latin typeface="Times New Roman" pitchFamily="18" charset="0"/>
                <a:cs typeface="Times New Roman" pitchFamily="18" charset="0"/>
              </a:rPr>
              <a:t>Criterio de las lesiones daños.                                                                             VALOR</a:t>
            </a:r>
          </a:p>
          <a:p>
            <a:r>
              <a:rPr lang="es-CL" sz="2200" dirty="0" smtClean="0"/>
              <a:t>Muerte de una o más personas</a:t>
            </a:r>
            <a:r>
              <a:rPr lang="es-CL" sz="2200" dirty="0"/>
              <a:t>.</a:t>
            </a:r>
          </a:p>
          <a:p>
            <a:r>
              <a:rPr lang="es-CL" sz="2200" dirty="0" smtClean="0"/>
              <a:t>Incapacidad permanente. Daño material irreparable y extenso.                         8</a:t>
            </a:r>
            <a:endParaRPr lang="es-CL" sz="2200" dirty="0"/>
          </a:p>
          <a:p>
            <a:r>
              <a:rPr lang="es-CL" sz="2200" dirty="0" smtClean="0"/>
              <a:t>Pérdidas de producción que afectan los resultados comprometidos.             </a:t>
            </a:r>
            <a:endParaRPr lang="es-CL" sz="2200" dirty="0"/>
          </a:p>
          <a:p>
            <a:r>
              <a:rPr lang="es-CL" sz="2200" dirty="0" smtClean="0"/>
              <a:t>Detención de las operaciones que afectan la imagen de la </a:t>
            </a:r>
          </a:p>
          <a:p>
            <a:pPr marL="0" indent="0">
              <a:buNone/>
            </a:pPr>
            <a:r>
              <a:rPr lang="es-CL" sz="2200" dirty="0" smtClean="0"/>
              <a:t>organización</a:t>
            </a:r>
            <a:endParaRPr lang="es-CL" sz="2200" dirty="0"/>
          </a:p>
          <a:p>
            <a:r>
              <a:rPr lang="es-CL" sz="2200" dirty="0" smtClean="0"/>
              <a:t>Lesiones con incapacidad temporal de una o más personas</a:t>
            </a:r>
            <a:r>
              <a:rPr lang="es-CL" sz="2200" dirty="0"/>
              <a:t>.</a:t>
            </a:r>
          </a:p>
          <a:p>
            <a:r>
              <a:rPr lang="es-CL" sz="2200" dirty="0" smtClean="0"/>
              <a:t>Daño material reparable y parcial.                                                                             4</a:t>
            </a:r>
            <a:endParaRPr lang="es-CL" sz="2200" dirty="0"/>
          </a:p>
          <a:p>
            <a:r>
              <a:rPr lang="es-CL" sz="2200" dirty="0" smtClean="0"/>
              <a:t>Pérdidas de producción que requieren planes  especiales para</a:t>
            </a:r>
          </a:p>
          <a:p>
            <a:pPr marL="0" indent="0">
              <a:buNone/>
            </a:pPr>
            <a:r>
              <a:rPr lang="es-CL" sz="2200" dirty="0" smtClean="0"/>
              <a:t> recuperarla.</a:t>
            </a:r>
          </a:p>
          <a:p>
            <a:r>
              <a:rPr lang="es-CL" sz="2200" dirty="0" smtClean="0"/>
              <a:t>Lesiones no incapacitantes</a:t>
            </a:r>
            <a:endParaRPr lang="es-CL" sz="2200" dirty="0"/>
          </a:p>
          <a:p>
            <a:r>
              <a:rPr lang="es-CL" sz="2200" dirty="0" smtClean="0"/>
              <a:t>Daño material que no afecta al proceso productivo.                                             2</a:t>
            </a:r>
            <a:endParaRPr lang="es-CL" sz="2200" dirty="0"/>
          </a:p>
          <a:p>
            <a:r>
              <a:rPr lang="es-CL" sz="2200" dirty="0" smtClean="0"/>
              <a:t>Pérdidas mínimas de producción. Recuperables en períodos cortos </a:t>
            </a:r>
          </a:p>
          <a:p>
            <a:pPr marL="0" indent="0">
              <a:buNone/>
            </a:pPr>
            <a:r>
              <a:rPr lang="es-CL" sz="2200" dirty="0" smtClean="0"/>
              <a:t>de tiempo.</a:t>
            </a:r>
          </a:p>
          <a:p>
            <a:r>
              <a:rPr lang="es-CL" sz="2200" dirty="0" smtClean="0"/>
              <a:t>Cuasi perdidas                                                                                                                 1</a:t>
            </a:r>
            <a:endParaRPr lang="es-CL" sz="2200" dirty="0"/>
          </a:p>
          <a:p>
            <a:pPr marL="0" indent="0">
              <a:buNone/>
            </a:pPr>
            <a:r>
              <a:rPr lang="es-CL" dirty="0"/>
              <a:t>	</a:t>
            </a:r>
            <a:r>
              <a:rPr lang="es-CL" dirty="0" smtClean="0"/>
              <a:t>                                                                                      </a:t>
            </a:r>
            <a:endParaRPr lang="es-CL" dirty="0">
              <a:latin typeface="Times New Roman" pitchFamily="18" charset="0"/>
              <a:cs typeface="Times New Roman" pitchFamily="18" charset="0"/>
            </a:endParaRPr>
          </a:p>
          <a:p>
            <a:endParaRPr lang="es-CL" dirty="0"/>
          </a:p>
        </p:txBody>
      </p:sp>
      <p:sp>
        <p:nvSpPr>
          <p:cNvPr id="4" name="1 Título"/>
          <p:cNvSpPr>
            <a:spLocks noGrp="1"/>
          </p:cNvSpPr>
          <p:nvPr>
            <p:ph type="title"/>
          </p:nvPr>
        </p:nvSpPr>
        <p:spPr>
          <a:xfrm>
            <a:off x="0" y="0"/>
            <a:ext cx="9144000" cy="90805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CL" sz="3600" dirty="0" smtClean="0">
                <a:latin typeface="Times New Roman" pitchFamily="18" charset="0"/>
                <a:cs typeface="Times New Roman" pitchFamily="18" charset="0"/>
              </a:rPr>
              <a:t>RIESGOS EN MINERIA SUBTERRANEA</a:t>
            </a:r>
            <a:endParaRPr lang="es-CL" sz="3600" dirty="0">
              <a:latin typeface="Times New Roman" pitchFamily="18" charset="0"/>
              <a:cs typeface="Times New Roman" pitchFamily="18" charset="0"/>
            </a:endParaRPr>
          </a:p>
        </p:txBody>
      </p:sp>
      <p:cxnSp>
        <p:nvCxnSpPr>
          <p:cNvPr id="7" name="6 Conector recto"/>
          <p:cNvCxnSpPr/>
          <p:nvPr/>
        </p:nvCxnSpPr>
        <p:spPr>
          <a:xfrm>
            <a:off x="7740352" y="980728"/>
            <a:ext cx="72008" cy="5877272"/>
          </a:xfrm>
          <a:prstGeom prst="line">
            <a:avLst/>
          </a:prstGeom>
        </p:spPr>
        <p:style>
          <a:lnRef idx="1">
            <a:schemeClr val="dk1"/>
          </a:lnRef>
          <a:fillRef idx="0">
            <a:schemeClr val="dk1"/>
          </a:fillRef>
          <a:effectRef idx="0">
            <a:schemeClr val="dk1"/>
          </a:effectRef>
          <a:fontRef idx="minor">
            <a:schemeClr val="tx1"/>
          </a:fontRef>
        </p:style>
      </p:cxnSp>
      <p:cxnSp>
        <p:nvCxnSpPr>
          <p:cNvPr id="15" name="14 Conector recto"/>
          <p:cNvCxnSpPr/>
          <p:nvPr/>
        </p:nvCxnSpPr>
        <p:spPr>
          <a:xfrm>
            <a:off x="0" y="3284984"/>
            <a:ext cx="9144000" cy="0"/>
          </a:xfrm>
          <a:prstGeom prst="line">
            <a:avLst/>
          </a:prstGeom>
        </p:spPr>
        <p:style>
          <a:lnRef idx="1">
            <a:schemeClr val="dk1"/>
          </a:lnRef>
          <a:fillRef idx="0">
            <a:schemeClr val="dk1"/>
          </a:fillRef>
          <a:effectRef idx="0">
            <a:schemeClr val="dk1"/>
          </a:effectRef>
          <a:fontRef idx="minor">
            <a:schemeClr val="tx1"/>
          </a:fontRef>
        </p:style>
      </p:cxnSp>
      <p:cxnSp>
        <p:nvCxnSpPr>
          <p:cNvPr id="17" name="16 Conector recto"/>
          <p:cNvCxnSpPr/>
          <p:nvPr/>
        </p:nvCxnSpPr>
        <p:spPr>
          <a:xfrm>
            <a:off x="0" y="4581128"/>
            <a:ext cx="9144000" cy="72008"/>
          </a:xfrm>
          <a:prstGeom prst="line">
            <a:avLst/>
          </a:prstGeom>
        </p:spPr>
        <p:style>
          <a:lnRef idx="1">
            <a:schemeClr val="dk1"/>
          </a:lnRef>
          <a:fillRef idx="0">
            <a:schemeClr val="dk1"/>
          </a:fillRef>
          <a:effectRef idx="0">
            <a:schemeClr val="dk1"/>
          </a:effectRef>
          <a:fontRef idx="minor">
            <a:schemeClr val="tx1"/>
          </a:fontRef>
        </p:style>
      </p:cxnSp>
      <p:cxnSp>
        <p:nvCxnSpPr>
          <p:cNvPr id="19" name="18 Conector recto"/>
          <p:cNvCxnSpPr/>
          <p:nvPr/>
        </p:nvCxnSpPr>
        <p:spPr>
          <a:xfrm>
            <a:off x="0" y="5949280"/>
            <a:ext cx="9144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9384097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852</Words>
  <Application>Microsoft Office PowerPoint</Application>
  <PresentationFormat>Presentación en pantalla (4:3)</PresentationFormat>
  <Paragraphs>91</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RIESGOS MINEROS</vt:lpstr>
      <vt:lpstr>CONSECUENCIAS ADVERSAS</vt:lpstr>
      <vt:lpstr>RIESGOS EN MINERIA SUBTERRANEA</vt:lpstr>
      <vt:lpstr>RIESGOS EN MINERIA SUBTERRANEA</vt:lpstr>
      <vt:lpstr>RIESGOS EN MINERIA SUBTERRANEA</vt:lpstr>
      <vt:lpstr>RIESGOS EN MINERIA SUBTERRANEA</vt:lpstr>
      <vt:lpstr>RIESGOS EN MINERIA SUBTERRANEA</vt:lpstr>
      <vt:lpstr>RIESGOS EN MINERIA SUBTERRANEA</vt:lpstr>
      <vt:lpstr>RIESGOS EN MINERIA SUBTERRANEA</vt:lpstr>
      <vt:lpstr>RIESGOS EN MINERIA SUBTERRANEA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RIESGOS MINEROS</dc:title>
  <dc:creator>Victor</dc:creator>
  <cp:lastModifiedBy>Victor</cp:lastModifiedBy>
  <cp:revision>13</cp:revision>
  <dcterms:created xsi:type="dcterms:W3CDTF">2015-03-31T16:48:55Z</dcterms:created>
  <dcterms:modified xsi:type="dcterms:W3CDTF">2015-03-31T19:08:51Z</dcterms:modified>
</cp:coreProperties>
</file>